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6"/>
    <p:restoredTop sz="94710"/>
  </p:normalViewPr>
  <p:slideViewPr>
    <p:cSldViewPr snapToGrid="0">
      <p:cViewPr varScale="1">
        <p:scale>
          <a:sx n="136" d="100"/>
          <a:sy n="136" d="100"/>
        </p:scale>
        <p:origin x="72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e du titre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2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cequedieuditauxpetits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ítulo 2"/>
          <p:cNvSpPr txBox="1">
            <a:spLocks noGrp="1"/>
          </p:cNvSpPr>
          <p:nvPr>
            <p:ph type="title"/>
          </p:nvPr>
        </p:nvSpPr>
        <p:spPr>
          <a:xfrm>
            <a:off x="1006448" y="152145"/>
            <a:ext cx="9933686" cy="76271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69761">
              <a:defRPr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3600" noProof="0" dirty="0"/>
              <a:t>À la base : des paroles de Jésus…</a:t>
            </a:r>
          </a:p>
        </p:txBody>
      </p:sp>
      <p:sp>
        <p:nvSpPr>
          <p:cNvPr id="113" name="Marcador de contenido 4"/>
          <p:cNvSpPr txBox="1">
            <a:spLocks noGrp="1"/>
          </p:cNvSpPr>
          <p:nvPr>
            <p:ph type="body" idx="1"/>
          </p:nvPr>
        </p:nvSpPr>
        <p:spPr>
          <a:xfrm>
            <a:off x="556181" y="1251627"/>
            <a:ext cx="11170763" cy="5025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83463">
              <a:lnSpc>
                <a:spcPts val="3240"/>
              </a:lnSpc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Père, Seigneur du ciel et de la terre, je proclame ta louange : ce que tu as caché aux sages et aux savants, tu l’as révélé aux tout-petits. (</a:t>
            </a:r>
            <a:r>
              <a:rPr lang="fr-FR" noProof="0" dirty="0" err="1">
                <a:latin typeface="Annai MN" pitchFamily="2" charset="77"/>
                <a:ea typeface="Annai MN" pitchFamily="2" charset="77"/>
                <a:cs typeface="Annai MN" pitchFamily="2" charset="77"/>
              </a:rPr>
              <a:t>Lc</a:t>
            </a: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 10, 21)</a:t>
            </a:r>
          </a:p>
          <a:p>
            <a:pPr marL="0" indent="0" defTabSz="283463">
              <a:lnSpc>
                <a:spcPts val="3240"/>
              </a:lnSpc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fr-FR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0" indent="0" defTabSz="283463">
              <a:lnSpc>
                <a:spcPts val="3240"/>
              </a:lnSpc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Jésus leur dit : « Laissez les enfants venir à moi, et ne les empêchez pas, car le royaume de Dieu est à ceux qui leur ressemblent. (</a:t>
            </a:r>
            <a:r>
              <a:rPr lang="fr-FR" noProof="0" dirty="0" err="1">
                <a:latin typeface="Annai MN" pitchFamily="2" charset="77"/>
                <a:ea typeface="Annai MN" pitchFamily="2" charset="77"/>
                <a:cs typeface="Annai MN" pitchFamily="2" charset="77"/>
              </a:rPr>
              <a:t>Lc</a:t>
            </a: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 18, 16)</a:t>
            </a:r>
          </a:p>
          <a:p>
            <a:pPr marL="0" indent="0" defTabSz="283463">
              <a:lnSpc>
                <a:spcPts val="3240"/>
              </a:lnSpc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fr-FR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0" indent="0" defTabSz="283463">
              <a:lnSpc>
                <a:spcPts val="3240"/>
              </a:lnSpc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Amen, je vous le dis : si vous ne changez pas pour devenir comme les enfants, vous n’entrerez pas dans le royaume des Cieux. Mais celui qui se fera petit comme cet enfant, celui-là est le plus grand dans le royaume des Cieux. (Mt 18, 3-4)</a:t>
            </a:r>
          </a:p>
        </p:txBody>
      </p:sp>
      <p:sp>
        <p:nvSpPr>
          <p:cNvPr id="114" name="Marco 6"/>
          <p:cNvSpPr/>
          <p:nvPr/>
        </p:nvSpPr>
        <p:spPr>
          <a:xfrm>
            <a:off x="856032" y="0"/>
            <a:ext cx="10457238" cy="924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620" y="2700"/>
                </a:moveTo>
                <a:lnTo>
                  <a:pt x="620" y="18900"/>
                </a:lnTo>
                <a:lnTo>
                  <a:pt x="20980" y="18900"/>
                </a:lnTo>
                <a:lnTo>
                  <a:pt x="20980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ítulo 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0" dirty="0"/>
              <a:t>En entrant</a:t>
            </a:r>
          </a:p>
        </p:txBody>
      </p:sp>
      <p:pic>
        <p:nvPicPr>
          <p:cNvPr id="158" name="Marcador de contenido 9" descr="Marcador de contenido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8" y="2191992"/>
            <a:ext cx="5089859" cy="3303835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159" name="Marcador de contenido 5"/>
          <p:cNvSpPr txBox="1">
            <a:spLocks noGrp="1"/>
          </p:cNvSpPr>
          <p:nvPr>
            <p:ph type="body" sz="half" idx="1"/>
          </p:nvPr>
        </p:nvSpPr>
        <p:spPr>
          <a:xfrm>
            <a:off x="6096000" y="1794290"/>
            <a:ext cx="5418898" cy="4575524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/>
          <a:p>
            <a:pPr marL="173736" indent="-173736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34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En entrant dans le lieu où se déroule la prière, nous saluons Jésus (s’incliner, faire un signe de croix etc..)</a:t>
            </a:r>
            <a:endParaRPr lang="fr-FR" b="0" noProof="0" dirty="0"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  <a:p>
            <a:pPr algn="just" defTabSz="694944">
              <a:lnSpc>
                <a:spcPct val="150000"/>
              </a:lnSpc>
              <a:spcBef>
                <a:spcPts val="700"/>
              </a:spcBef>
              <a:defRPr sz="34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b="0" noProof="0" dirty="0"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  <a:p>
            <a:pPr marL="173736" indent="-173736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34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Nous prenons place sur les bancs.</a:t>
            </a:r>
          </a:p>
        </p:txBody>
      </p:sp>
      <p:sp>
        <p:nvSpPr>
          <p:cNvPr id="160" name="Marco 3"/>
          <p:cNvSpPr/>
          <p:nvPr/>
        </p:nvSpPr>
        <p:spPr>
          <a:xfrm>
            <a:off x="846304" y="369651"/>
            <a:ext cx="10476694" cy="1313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38" y="2700"/>
                </a:moveTo>
                <a:lnTo>
                  <a:pt x="338" y="18900"/>
                </a:lnTo>
                <a:lnTo>
                  <a:pt x="21262" y="18900"/>
                </a:lnTo>
                <a:lnTo>
                  <a:pt x="21262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3"/>
          <p:cNvSpPr txBox="1">
            <a:spLocks noGrp="1"/>
          </p:cNvSpPr>
          <p:nvPr>
            <p:ph type="title"/>
          </p:nvPr>
        </p:nvSpPr>
        <p:spPr>
          <a:xfrm>
            <a:off x="839787" y="389105"/>
            <a:ext cx="10515601" cy="130158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0" dirty="0"/>
              <a:t>Mise en présence de Dieu</a:t>
            </a:r>
          </a:p>
        </p:txBody>
      </p:sp>
      <p:pic>
        <p:nvPicPr>
          <p:cNvPr id="163" name="Marcador de contenido 8" descr="Marcador de contenido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60" y="2213262"/>
            <a:ext cx="4935028" cy="2772098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164" name="Marcador de contenido 7"/>
          <p:cNvSpPr txBox="1">
            <a:spLocks noGrp="1"/>
          </p:cNvSpPr>
          <p:nvPr>
            <p:ph type="body" sz="half" idx="1"/>
          </p:nvPr>
        </p:nvSpPr>
        <p:spPr>
          <a:xfrm>
            <a:off x="6281230" y="1854906"/>
            <a:ext cx="5345352" cy="453784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marL="155309" indent="-155309" defTabSz="621242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35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lvl1pPr>
          </a:lstStyle>
          <a:p>
            <a:pPr>
              <a:lnSpc>
                <a:spcPct val="160000"/>
              </a:lnSpc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Nous apaisons le corps, l’esprit (respirer, se détendre) et nous prenons conscience que nous sommes en présence de Dieu (visualiser son regard posé sur nous).</a:t>
            </a:r>
          </a:p>
        </p:txBody>
      </p:sp>
      <p:sp>
        <p:nvSpPr>
          <p:cNvPr id="165" name="Marco 1"/>
          <p:cNvSpPr/>
          <p:nvPr/>
        </p:nvSpPr>
        <p:spPr>
          <a:xfrm>
            <a:off x="846305" y="356448"/>
            <a:ext cx="10509085" cy="1293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32" y="2700"/>
                </a:moveTo>
                <a:lnTo>
                  <a:pt x="332" y="18900"/>
                </a:lnTo>
                <a:lnTo>
                  <a:pt x="21268" y="18900"/>
                </a:lnTo>
                <a:lnTo>
                  <a:pt x="21268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noProof="0" dirty="0"/>
              <a:t>Prière de demande</a:t>
            </a:r>
          </a:p>
        </p:txBody>
      </p:sp>
      <p:pic>
        <p:nvPicPr>
          <p:cNvPr id="173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06" y="2538677"/>
            <a:ext cx="5416968" cy="3447126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174" name="Marcador de contenido 4"/>
          <p:cNvSpPr txBox="1">
            <a:spLocks noGrp="1"/>
          </p:cNvSpPr>
          <p:nvPr>
            <p:ph type="body" sz="half" idx="1"/>
          </p:nvPr>
        </p:nvSpPr>
        <p:spPr>
          <a:xfrm>
            <a:off x="6226626" y="2021564"/>
            <a:ext cx="5286986" cy="4481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6287" indent="-206287" defTabSz="825153">
              <a:lnSpc>
                <a:spcPct val="150000"/>
              </a:lnSpc>
              <a:spcBef>
                <a:spcPts val="800"/>
              </a:spcBef>
              <a:defRPr sz="38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Seigneur donne-moi de te </a:t>
            </a:r>
            <a:r>
              <a:rPr lang="fr-FR" sz="2900" u="sng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connaître</a:t>
            </a: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 en profondeur, </a:t>
            </a:r>
          </a:p>
          <a:p>
            <a:pPr marL="206287" indent="-206287" defTabSz="825153">
              <a:lnSpc>
                <a:spcPct val="150000"/>
              </a:lnSpc>
              <a:spcBef>
                <a:spcPts val="800"/>
              </a:spcBef>
              <a:defRPr sz="38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afin de </a:t>
            </a:r>
            <a:r>
              <a:rPr lang="fr-FR" sz="2900" u="sng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t’aimer</a:t>
            </a: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 davantage </a:t>
            </a:r>
          </a:p>
          <a:p>
            <a:pPr marL="206287" indent="-206287" defTabSz="825153">
              <a:lnSpc>
                <a:spcPct val="150000"/>
              </a:lnSpc>
              <a:spcBef>
                <a:spcPts val="800"/>
              </a:spcBef>
              <a:defRPr sz="38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et te </a:t>
            </a:r>
            <a:r>
              <a:rPr lang="fr-FR" sz="2900" u="sng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suivre</a:t>
            </a: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 de tout mon cœur.</a:t>
            </a:r>
          </a:p>
        </p:txBody>
      </p:sp>
      <p:sp>
        <p:nvSpPr>
          <p:cNvPr id="175" name="Marco 2"/>
          <p:cNvSpPr/>
          <p:nvPr/>
        </p:nvSpPr>
        <p:spPr>
          <a:xfrm>
            <a:off x="865761" y="365125"/>
            <a:ext cx="10488040" cy="1327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42" y="2700"/>
                </a:moveTo>
                <a:lnTo>
                  <a:pt x="342" y="18900"/>
                </a:lnTo>
                <a:lnTo>
                  <a:pt x="21258" y="18900"/>
                </a:lnTo>
                <a:lnTo>
                  <a:pt x="21258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D7DC04-2075-F333-87D6-0102BE22A032}"/>
              </a:ext>
            </a:extLst>
          </p:cNvPr>
          <p:cNvSpPr txBox="1"/>
          <p:nvPr/>
        </p:nvSpPr>
        <p:spPr>
          <a:xfrm>
            <a:off x="621648" y="1913666"/>
            <a:ext cx="538842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nnai MN" pitchFamily="2" charset="77"/>
                <a:ea typeface="Annai MN" pitchFamily="2" charset="77"/>
                <a:cs typeface="Annai MN" pitchFamily="2" charset="77"/>
                <a:sym typeface="Calibri"/>
              </a:rPr>
              <a:t>Ici ou après la lecture du passage biblique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0" dirty="0"/>
              <a:t>Lecture du passage biblique</a:t>
            </a:r>
          </a:p>
        </p:txBody>
      </p:sp>
      <p:pic>
        <p:nvPicPr>
          <p:cNvPr id="168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76" y="2098411"/>
            <a:ext cx="5341424" cy="4006069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169" name="Marcador de contenido 2"/>
          <p:cNvSpPr txBox="1">
            <a:spLocks noGrp="1"/>
          </p:cNvSpPr>
          <p:nvPr>
            <p:ph type="body" sz="half" idx="1"/>
          </p:nvPr>
        </p:nvSpPr>
        <p:spPr>
          <a:xfrm>
            <a:off x="6193275" y="2108911"/>
            <a:ext cx="5625833" cy="425238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96595" indent="-196595" defTabSz="786383">
              <a:lnSpc>
                <a:spcPct val="100000"/>
              </a:lnSpc>
              <a:spcBef>
                <a:spcPts val="800"/>
              </a:spcBef>
              <a:defRPr sz="41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lvl1pPr>
          </a:lstStyle>
          <a:p>
            <a:pPr>
              <a:lnSpc>
                <a:spcPct val="160000"/>
              </a:lnSpc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Nous écoutons la personne qui guide lire le passage de l’Ancien ou du Nouveau Testament sur lequel porte la contemplation.</a:t>
            </a:r>
          </a:p>
        </p:txBody>
      </p:sp>
      <p:sp>
        <p:nvSpPr>
          <p:cNvPr id="170" name="Marco 3"/>
          <p:cNvSpPr/>
          <p:nvPr/>
        </p:nvSpPr>
        <p:spPr>
          <a:xfrm>
            <a:off x="836578" y="379378"/>
            <a:ext cx="10496148" cy="1303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35" y="2700"/>
                </a:moveTo>
                <a:lnTo>
                  <a:pt x="335" y="18900"/>
                </a:lnTo>
                <a:lnTo>
                  <a:pt x="21265" y="18900"/>
                </a:lnTo>
                <a:lnTo>
                  <a:pt x="21265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2B5C1-766D-56C8-409A-7B88C9687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ítulo 1">
            <a:extLst>
              <a:ext uri="{FF2B5EF4-FFF2-40B4-BE49-F238E27FC236}">
                <a16:creationId xmlns:a16="http://schemas.microsoft.com/office/drawing/2014/main" id="{E7130E40-5ACB-C667-BBE1-D2DEE722B9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noProof="0" dirty="0"/>
              <a:t>Prière de demande</a:t>
            </a:r>
          </a:p>
        </p:txBody>
      </p:sp>
      <p:pic>
        <p:nvPicPr>
          <p:cNvPr id="173" name="Marcador de contenido 5" descr="Marcador de contenido 5">
            <a:extLst>
              <a:ext uri="{FF2B5EF4-FFF2-40B4-BE49-F238E27FC236}">
                <a16:creationId xmlns:a16="http://schemas.microsoft.com/office/drawing/2014/main" id="{045C0647-6FB8-BA52-DE2C-17261F01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06" y="2538677"/>
            <a:ext cx="5416968" cy="3447126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174" name="Marcador de contenido 4">
            <a:extLst>
              <a:ext uri="{FF2B5EF4-FFF2-40B4-BE49-F238E27FC236}">
                <a16:creationId xmlns:a16="http://schemas.microsoft.com/office/drawing/2014/main" id="{F3F2625E-F630-AB34-1D3A-5EBDA5C4ACA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226626" y="2021564"/>
            <a:ext cx="5286986" cy="4481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6287" indent="-206287" defTabSz="825153">
              <a:lnSpc>
                <a:spcPct val="150000"/>
              </a:lnSpc>
              <a:spcBef>
                <a:spcPts val="800"/>
              </a:spcBef>
              <a:defRPr sz="38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Seigneur donne-moi de te </a:t>
            </a:r>
            <a:r>
              <a:rPr lang="fr-FR" sz="2900" u="sng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connaître</a:t>
            </a: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 en profondeur, </a:t>
            </a:r>
          </a:p>
          <a:p>
            <a:pPr marL="206287" indent="-206287" defTabSz="825153">
              <a:lnSpc>
                <a:spcPct val="150000"/>
              </a:lnSpc>
              <a:spcBef>
                <a:spcPts val="800"/>
              </a:spcBef>
              <a:defRPr sz="38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afin de </a:t>
            </a:r>
            <a:r>
              <a:rPr lang="fr-FR" sz="2900" u="sng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t’aimer</a:t>
            </a: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 davantage </a:t>
            </a:r>
          </a:p>
          <a:p>
            <a:pPr marL="206287" indent="-206287" defTabSz="825153">
              <a:lnSpc>
                <a:spcPct val="150000"/>
              </a:lnSpc>
              <a:spcBef>
                <a:spcPts val="800"/>
              </a:spcBef>
              <a:defRPr sz="38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et te </a:t>
            </a:r>
            <a:r>
              <a:rPr lang="fr-FR" sz="2900" u="sng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suivre</a:t>
            </a:r>
            <a:r>
              <a:rPr lang="fr-FR" sz="29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 de tout mon cœur.</a:t>
            </a:r>
          </a:p>
        </p:txBody>
      </p:sp>
      <p:sp>
        <p:nvSpPr>
          <p:cNvPr id="175" name="Marco 2">
            <a:extLst>
              <a:ext uri="{FF2B5EF4-FFF2-40B4-BE49-F238E27FC236}">
                <a16:creationId xmlns:a16="http://schemas.microsoft.com/office/drawing/2014/main" id="{E4482194-AFB3-C921-CCC3-14F5D94AB9E4}"/>
              </a:ext>
            </a:extLst>
          </p:cNvPr>
          <p:cNvSpPr/>
          <p:nvPr/>
        </p:nvSpPr>
        <p:spPr>
          <a:xfrm>
            <a:off x="865761" y="365125"/>
            <a:ext cx="10488040" cy="1327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42" y="2700"/>
                </a:moveTo>
                <a:lnTo>
                  <a:pt x="342" y="18900"/>
                </a:lnTo>
                <a:lnTo>
                  <a:pt x="21258" y="18900"/>
                </a:lnTo>
                <a:lnTo>
                  <a:pt x="21258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8B00DB-FFB6-3FE8-FBA9-2AF11429F47F}"/>
              </a:ext>
            </a:extLst>
          </p:cNvPr>
          <p:cNvSpPr txBox="1"/>
          <p:nvPr/>
        </p:nvSpPr>
        <p:spPr>
          <a:xfrm>
            <a:off x="621648" y="1913666"/>
            <a:ext cx="538842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nnai MN" pitchFamily="2" charset="77"/>
                <a:ea typeface="Annai MN" pitchFamily="2" charset="77"/>
                <a:cs typeface="Annai MN" pitchFamily="2" charset="77"/>
                <a:sym typeface="Calibri"/>
              </a:rPr>
              <a:t>Ici ou avant la lecture du passage biblique</a:t>
            </a:r>
          </a:p>
        </p:txBody>
      </p:sp>
    </p:spTree>
    <p:extLst>
      <p:ext uri="{BB962C8B-B14F-4D97-AF65-F5344CB8AC3E}">
        <p14:creationId xmlns:p14="http://schemas.microsoft.com/office/powerpoint/2010/main" val="19441105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ítulo 1"/>
          <p:cNvSpPr txBox="1">
            <a:spLocks noGrp="1"/>
          </p:cNvSpPr>
          <p:nvPr>
            <p:ph type="title"/>
          </p:nvPr>
        </p:nvSpPr>
        <p:spPr>
          <a:xfrm>
            <a:off x="259772" y="171340"/>
            <a:ext cx="11752120" cy="12905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0" dirty="0"/>
              <a:t>La Contemplation</a:t>
            </a:r>
          </a:p>
        </p:txBody>
      </p:sp>
      <p:pic>
        <p:nvPicPr>
          <p:cNvPr id="178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11" y="2085112"/>
            <a:ext cx="4134394" cy="2571729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179" name="Marcador de contenido 2"/>
          <p:cNvSpPr txBox="1">
            <a:spLocks noGrp="1"/>
          </p:cNvSpPr>
          <p:nvPr>
            <p:ph type="body" sz="half" idx="1"/>
          </p:nvPr>
        </p:nvSpPr>
        <p:spPr>
          <a:xfrm>
            <a:off x="4656841" y="1808564"/>
            <a:ext cx="7382084" cy="47461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12872" indent="-212872" defTabSz="851489">
              <a:lnSpc>
                <a:spcPct val="160000"/>
              </a:lnSpc>
              <a:spcBef>
                <a:spcPts val="8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La scène biblique est divisée en 2 ou 3 sous-parties, chacune comprenant :</a:t>
            </a:r>
          </a:p>
          <a:p>
            <a:pPr marL="212872" indent="-212872" defTabSz="851489">
              <a:lnSpc>
                <a:spcPct val="160000"/>
              </a:lnSpc>
              <a:spcBef>
                <a:spcPts val="8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Les éclairages nécessaires à une bonne compréhension.</a:t>
            </a:r>
          </a:p>
          <a:p>
            <a:pPr marL="212872" indent="-212872" defTabSz="851489">
              <a:lnSpc>
                <a:spcPct val="160000"/>
              </a:lnSpc>
              <a:spcBef>
                <a:spcPts val="8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Les consignes de contemplation.</a:t>
            </a:r>
          </a:p>
          <a:p>
            <a:pPr marL="212872" indent="-212872" defTabSz="851489">
              <a:lnSpc>
                <a:spcPct val="160000"/>
              </a:lnSpc>
              <a:spcBef>
                <a:spcPts val="8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La contemplation personnelle en silence (phase où l’imagination entre en jeu).</a:t>
            </a:r>
          </a:p>
          <a:p>
            <a:pPr marL="212872" indent="-212872" defTabSz="851489">
              <a:lnSpc>
                <a:spcPct val="160000"/>
              </a:lnSpc>
              <a:spcBef>
                <a:spcPts val="8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Le partage à voix haute.</a:t>
            </a:r>
          </a:p>
        </p:txBody>
      </p:sp>
      <p:sp>
        <p:nvSpPr>
          <p:cNvPr id="180" name="Marco 3"/>
          <p:cNvSpPr/>
          <p:nvPr/>
        </p:nvSpPr>
        <p:spPr>
          <a:xfrm>
            <a:off x="272373" y="155637"/>
            <a:ext cx="11828838" cy="1464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526" y="2700"/>
                </a:moveTo>
                <a:lnTo>
                  <a:pt x="526" y="18900"/>
                </a:lnTo>
                <a:lnTo>
                  <a:pt x="21074" y="18900"/>
                </a:lnTo>
                <a:lnTo>
                  <a:pt x="21074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ítulo 1"/>
          <p:cNvSpPr txBox="1">
            <a:spLocks noGrp="1"/>
          </p:cNvSpPr>
          <p:nvPr>
            <p:ph type="title"/>
          </p:nvPr>
        </p:nvSpPr>
        <p:spPr>
          <a:xfrm>
            <a:off x="259772" y="171340"/>
            <a:ext cx="11752120" cy="12905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0" dirty="0"/>
              <a:t>Éclairages et consignes</a:t>
            </a:r>
          </a:p>
        </p:txBody>
      </p:sp>
      <p:sp>
        <p:nvSpPr>
          <p:cNvPr id="183" name="Marco 3"/>
          <p:cNvSpPr/>
          <p:nvPr/>
        </p:nvSpPr>
        <p:spPr>
          <a:xfrm>
            <a:off x="272373" y="155637"/>
            <a:ext cx="11828838" cy="1464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526" y="2700"/>
                </a:moveTo>
                <a:lnTo>
                  <a:pt x="526" y="18900"/>
                </a:lnTo>
                <a:lnTo>
                  <a:pt x="21074" y="18900"/>
                </a:lnTo>
                <a:lnTo>
                  <a:pt x="21074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  <p:pic>
        <p:nvPicPr>
          <p:cNvPr id="184" name="éclairage levain.png" descr="éclairage lev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4" y="1782924"/>
            <a:ext cx="10947401" cy="4038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ítulo 1"/>
          <p:cNvSpPr txBox="1">
            <a:spLocks noGrp="1"/>
          </p:cNvSpPr>
          <p:nvPr>
            <p:ph type="title"/>
          </p:nvPr>
        </p:nvSpPr>
        <p:spPr>
          <a:xfrm>
            <a:off x="259772" y="171340"/>
            <a:ext cx="11752120" cy="12905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0" dirty="0"/>
              <a:t>Éclairages et consignes</a:t>
            </a:r>
          </a:p>
        </p:txBody>
      </p:sp>
      <p:sp>
        <p:nvSpPr>
          <p:cNvPr id="187" name="Marco 3"/>
          <p:cNvSpPr/>
          <p:nvPr/>
        </p:nvSpPr>
        <p:spPr>
          <a:xfrm>
            <a:off x="272373" y="155637"/>
            <a:ext cx="11828838" cy="1464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526" y="2700"/>
                </a:moveTo>
                <a:lnTo>
                  <a:pt x="526" y="18900"/>
                </a:lnTo>
                <a:lnTo>
                  <a:pt x="21074" y="18900"/>
                </a:lnTo>
                <a:lnTo>
                  <a:pt x="21074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  <p:pic>
        <p:nvPicPr>
          <p:cNvPr id="188" name="éclairage samaritaine.png" descr="éclairage samarita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8" y="1804955"/>
            <a:ext cx="9803368" cy="4770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Levain 3.pdf" descr="Levain 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071" y="-1"/>
            <a:ext cx="484621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Flèche"/>
          <p:cNvSpPr/>
          <p:nvPr/>
        </p:nvSpPr>
        <p:spPr>
          <a:xfrm>
            <a:off x="2013263" y="112312"/>
            <a:ext cx="1336308" cy="827769"/>
          </a:xfrm>
          <a:prstGeom prst="rightArrow">
            <a:avLst>
              <a:gd name="adj1" fmla="val 32000"/>
              <a:gd name="adj2" fmla="val 82809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 lang="fr-FR" noProof="0" dirty="0"/>
          </a:p>
        </p:txBody>
      </p:sp>
      <p:sp>
        <p:nvSpPr>
          <p:cNvPr id="192" name="Flèche"/>
          <p:cNvSpPr/>
          <p:nvPr/>
        </p:nvSpPr>
        <p:spPr>
          <a:xfrm>
            <a:off x="1520166" y="584891"/>
            <a:ext cx="1829405" cy="827769"/>
          </a:xfrm>
          <a:prstGeom prst="rightArrow">
            <a:avLst>
              <a:gd name="adj1" fmla="val 32000"/>
              <a:gd name="adj2" fmla="val 82809"/>
            </a:avLst>
          </a:prstGeom>
          <a:solidFill>
            <a:schemeClr val="accent4">
              <a:lumOff val="25000"/>
            </a:schemeClr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 lang="fr-FR" noProof="0" dirty="0"/>
          </a:p>
        </p:txBody>
      </p:sp>
      <p:sp>
        <p:nvSpPr>
          <p:cNvPr id="193" name="Flèche"/>
          <p:cNvSpPr/>
          <p:nvPr/>
        </p:nvSpPr>
        <p:spPr>
          <a:xfrm>
            <a:off x="1103312" y="1043646"/>
            <a:ext cx="2246259" cy="827769"/>
          </a:xfrm>
          <a:prstGeom prst="rightArrow">
            <a:avLst>
              <a:gd name="adj1" fmla="val 32000"/>
              <a:gd name="adj2" fmla="val 82809"/>
            </a:avLst>
          </a:pr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 lang="fr-FR" noProof="0" dirty="0"/>
          </a:p>
        </p:txBody>
      </p:sp>
      <p:sp>
        <p:nvSpPr>
          <p:cNvPr id="194" name="Flèche"/>
          <p:cNvSpPr/>
          <p:nvPr/>
        </p:nvSpPr>
        <p:spPr>
          <a:xfrm>
            <a:off x="2112616" y="2096795"/>
            <a:ext cx="1336309" cy="827769"/>
          </a:xfrm>
          <a:prstGeom prst="rightArrow">
            <a:avLst>
              <a:gd name="adj1" fmla="val 32000"/>
              <a:gd name="adj2" fmla="val 82809"/>
            </a:avLst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 lang="fr-FR" noProof="0" dirty="0"/>
          </a:p>
        </p:txBody>
      </p:sp>
      <p:sp>
        <p:nvSpPr>
          <p:cNvPr id="195" name="Flèche"/>
          <p:cNvSpPr/>
          <p:nvPr/>
        </p:nvSpPr>
        <p:spPr>
          <a:xfrm>
            <a:off x="2112616" y="3608700"/>
            <a:ext cx="1336309" cy="827769"/>
          </a:xfrm>
          <a:prstGeom prst="rightArrow">
            <a:avLst>
              <a:gd name="adj1" fmla="val 32000"/>
              <a:gd name="adj2" fmla="val 82809"/>
            </a:avLst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 lang="fr-FR" noProof="0" dirty="0"/>
          </a:p>
        </p:txBody>
      </p:sp>
      <p:sp>
        <p:nvSpPr>
          <p:cNvPr id="196" name="Flèche"/>
          <p:cNvSpPr/>
          <p:nvPr/>
        </p:nvSpPr>
        <p:spPr>
          <a:xfrm>
            <a:off x="2112616" y="4786258"/>
            <a:ext cx="1336309" cy="827769"/>
          </a:xfrm>
          <a:prstGeom prst="rightArrow">
            <a:avLst>
              <a:gd name="adj1" fmla="val 32000"/>
              <a:gd name="adj2" fmla="val 82809"/>
            </a:avLst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 lang="fr-FR" noProof="0" dirty="0"/>
          </a:p>
        </p:txBody>
      </p:sp>
      <p:sp>
        <p:nvSpPr>
          <p:cNvPr id="197" name="Flèche"/>
          <p:cNvSpPr/>
          <p:nvPr/>
        </p:nvSpPr>
        <p:spPr>
          <a:xfrm>
            <a:off x="1202666" y="5770292"/>
            <a:ext cx="2246259" cy="827769"/>
          </a:xfrm>
          <a:prstGeom prst="rightArrow">
            <a:avLst>
              <a:gd name="adj1" fmla="val 32000"/>
              <a:gd name="adj2" fmla="val 82809"/>
            </a:avLst>
          </a:prstGeom>
          <a:solidFill>
            <a:schemeClr val="accent2">
              <a:satOff val="-18194"/>
              <a:lumOff val="-11215"/>
            </a:schemeClr>
          </a:solidFill>
          <a:ln w="254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endParaRPr lang="fr-FR" noProof="0" dirty="0"/>
          </a:p>
        </p:txBody>
      </p:sp>
      <p:sp>
        <p:nvSpPr>
          <p:cNvPr id="198" name="Flèche"/>
          <p:cNvSpPr/>
          <p:nvPr/>
        </p:nvSpPr>
        <p:spPr>
          <a:xfrm>
            <a:off x="8814782" y="2000087"/>
            <a:ext cx="836733" cy="28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62" y="14256"/>
                </a:moveTo>
                <a:lnTo>
                  <a:pt x="13862" y="21600"/>
                </a:lnTo>
                <a:lnTo>
                  <a:pt x="0" y="10800"/>
                </a:lnTo>
                <a:lnTo>
                  <a:pt x="13862" y="0"/>
                </a:lnTo>
                <a:lnTo>
                  <a:pt x="13862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AD5B24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lang="fr-FR" noProof="0" dirty="0"/>
          </a:p>
        </p:txBody>
      </p:sp>
      <p:sp>
        <p:nvSpPr>
          <p:cNvPr id="199" name="Flèche"/>
          <p:cNvSpPr/>
          <p:nvPr/>
        </p:nvSpPr>
        <p:spPr>
          <a:xfrm rot="19648365">
            <a:off x="8604495" y="2612695"/>
            <a:ext cx="936086" cy="28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62" y="14256"/>
                </a:moveTo>
                <a:lnTo>
                  <a:pt x="13862" y="21600"/>
                </a:lnTo>
                <a:lnTo>
                  <a:pt x="0" y="10800"/>
                </a:lnTo>
                <a:lnTo>
                  <a:pt x="13862" y="0"/>
                </a:lnTo>
                <a:lnTo>
                  <a:pt x="13862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AD5B24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lang="fr-FR" noProof="0" dirty="0"/>
          </a:p>
        </p:txBody>
      </p:sp>
      <p:sp>
        <p:nvSpPr>
          <p:cNvPr id="200" name="Flèche"/>
          <p:cNvSpPr/>
          <p:nvPr/>
        </p:nvSpPr>
        <p:spPr>
          <a:xfrm rot="20108035">
            <a:off x="8615136" y="3126699"/>
            <a:ext cx="991775" cy="28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62" y="14256"/>
                </a:moveTo>
                <a:lnTo>
                  <a:pt x="13862" y="21600"/>
                </a:lnTo>
                <a:lnTo>
                  <a:pt x="0" y="10800"/>
                </a:lnTo>
                <a:lnTo>
                  <a:pt x="13862" y="0"/>
                </a:lnTo>
                <a:lnTo>
                  <a:pt x="13862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AD5B24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lang="fr-FR" noProof="0" dirty="0"/>
          </a:p>
        </p:txBody>
      </p:sp>
      <p:sp>
        <p:nvSpPr>
          <p:cNvPr id="201" name="Flèche"/>
          <p:cNvSpPr/>
          <p:nvPr/>
        </p:nvSpPr>
        <p:spPr>
          <a:xfrm>
            <a:off x="8862547" y="3389821"/>
            <a:ext cx="836733" cy="28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62" y="14256"/>
                </a:moveTo>
                <a:lnTo>
                  <a:pt x="13862" y="21600"/>
                </a:lnTo>
                <a:lnTo>
                  <a:pt x="0" y="10800"/>
                </a:lnTo>
                <a:lnTo>
                  <a:pt x="13862" y="0"/>
                </a:lnTo>
                <a:lnTo>
                  <a:pt x="13862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AD5B24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lang="fr-FR" noProof="0" dirty="0"/>
          </a:p>
        </p:txBody>
      </p:sp>
      <p:sp>
        <p:nvSpPr>
          <p:cNvPr id="202" name="Marcador de contenido 2"/>
          <p:cNvSpPr txBox="1">
            <a:spLocks noGrp="1"/>
          </p:cNvSpPr>
          <p:nvPr>
            <p:ph type="body" sz="quarter" idx="1"/>
          </p:nvPr>
        </p:nvSpPr>
        <p:spPr>
          <a:xfrm>
            <a:off x="9747046" y="1743959"/>
            <a:ext cx="2310733" cy="22886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2872" indent="-212872" defTabSz="851489">
              <a:lnSpc>
                <a:spcPct val="150000"/>
              </a:lnSpc>
              <a:spcBef>
                <a:spcPts val="800"/>
              </a:spcBef>
              <a:defRPr sz="13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Les éclairages </a:t>
            </a:r>
          </a:p>
          <a:p>
            <a:pPr marL="212872" indent="-212872" defTabSz="851489">
              <a:lnSpc>
                <a:spcPct val="150000"/>
              </a:lnSpc>
              <a:spcBef>
                <a:spcPts val="800"/>
              </a:spcBef>
              <a:defRPr sz="13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Les consignes.</a:t>
            </a:r>
          </a:p>
          <a:p>
            <a:pPr marL="212872" indent="-212872" defTabSz="851489">
              <a:lnSpc>
                <a:spcPct val="150000"/>
              </a:lnSpc>
              <a:spcBef>
                <a:spcPts val="800"/>
              </a:spcBef>
              <a:defRPr sz="13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La contemplation personnelle en silence.</a:t>
            </a:r>
          </a:p>
          <a:p>
            <a:pPr marL="212872" indent="-212872" defTabSz="851489">
              <a:lnSpc>
                <a:spcPct val="150000"/>
              </a:lnSpc>
              <a:spcBef>
                <a:spcPts val="800"/>
              </a:spcBef>
              <a:defRPr sz="13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Le partage à voix haute.</a:t>
            </a:r>
          </a:p>
        </p:txBody>
      </p:sp>
      <p:sp>
        <p:nvSpPr>
          <p:cNvPr id="203" name="Ligne"/>
          <p:cNvSpPr/>
          <p:nvPr/>
        </p:nvSpPr>
        <p:spPr>
          <a:xfrm flipV="1">
            <a:off x="621014" y="2131191"/>
            <a:ext cx="1" cy="3511832"/>
          </a:xfrm>
          <a:prstGeom prst="line">
            <a:avLst/>
          </a:prstGeom>
          <a:ln w="2032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endParaRPr lang="fr-FR" noProof="0" dirty="0"/>
          </a:p>
        </p:txBody>
      </p:sp>
      <p:sp>
        <p:nvSpPr>
          <p:cNvPr id="204" name="Ligne"/>
          <p:cNvSpPr/>
          <p:nvPr/>
        </p:nvSpPr>
        <p:spPr>
          <a:xfrm>
            <a:off x="520084" y="2063859"/>
            <a:ext cx="862132" cy="1"/>
          </a:xfrm>
          <a:prstGeom prst="line">
            <a:avLst/>
          </a:prstGeom>
          <a:ln w="2032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endParaRPr lang="fr-FR" noProof="0" dirty="0"/>
          </a:p>
        </p:txBody>
      </p:sp>
      <p:sp>
        <p:nvSpPr>
          <p:cNvPr id="205" name="Ligne"/>
          <p:cNvSpPr/>
          <p:nvPr/>
        </p:nvSpPr>
        <p:spPr>
          <a:xfrm>
            <a:off x="520084" y="5727581"/>
            <a:ext cx="862132" cy="1"/>
          </a:xfrm>
          <a:prstGeom prst="line">
            <a:avLst/>
          </a:prstGeom>
          <a:ln w="2032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ítulo 1"/>
          <p:cNvSpPr txBox="1">
            <a:spLocks noGrp="1"/>
          </p:cNvSpPr>
          <p:nvPr>
            <p:ph type="title"/>
          </p:nvPr>
        </p:nvSpPr>
        <p:spPr>
          <a:xfrm>
            <a:off x="145185" y="-2"/>
            <a:ext cx="12034550" cy="2380902"/>
          </a:xfrm>
          <a:prstGeom prst="rect">
            <a:avLst/>
          </a:prstGeom>
        </p:spPr>
        <p:txBody>
          <a:bodyPr>
            <a:normAutofit/>
          </a:bodyPr>
          <a:lstStyle>
            <a:lvl1pPr defTabSz="841247">
              <a:defRPr sz="40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3200" noProof="0" dirty="0"/>
              <a:t>Le plus important n’est pas de traiter tous les thèmes sans en omettre aucun mais de savourer en profondeur ceux qui sont abordés. Peu à peu le récit évangélique prend chair « comme si on était présent »…</a:t>
            </a:r>
          </a:p>
        </p:txBody>
      </p:sp>
      <p:pic>
        <p:nvPicPr>
          <p:cNvPr id="208" name="Marcador de contenido 8" descr="Marcador de contenido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2" y="2491483"/>
            <a:ext cx="4934541" cy="3700906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209" name="Marcador de contenido 7"/>
          <p:cNvSpPr txBox="1">
            <a:spLocks noGrp="1"/>
          </p:cNvSpPr>
          <p:nvPr>
            <p:ph type="body" sz="half" idx="1"/>
          </p:nvPr>
        </p:nvSpPr>
        <p:spPr>
          <a:xfrm>
            <a:off x="5977723" y="2443712"/>
            <a:ext cx="5995203" cy="4090988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marL="219453" indent="-219453" defTabSz="877822">
              <a:spcBef>
                <a:spcPts val="900"/>
              </a:spcBef>
              <a:buSzPct val="100000"/>
              <a:buFont typeface="Arial"/>
              <a:buChar char="•"/>
              <a:defRPr sz="38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lvl1pPr>
          </a:lstStyle>
          <a:p>
            <a:pPr>
              <a:lnSpc>
                <a:spcPct val="160000"/>
              </a:lnSpc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« Car ce n'est pas l'abondance de la science qui rassasie l'âme et la satisfait : c'est le sentiment et le goût intérieur des vérités qu'elle médite »         (Saint Ignace)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ítulo 2"/>
          <p:cNvSpPr txBox="1">
            <a:spLocks noGrp="1"/>
          </p:cNvSpPr>
          <p:nvPr>
            <p:ph type="title"/>
          </p:nvPr>
        </p:nvSpPr>
        <p:spPr>
          <a:xfrm>
            <a:off x="1006448" y="152145"/>
            <a:ext cx="9933686" cy="76271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69761">
              <a:defRPr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3600" noProof="0" dirty="0"/>
              <a:t>À la base : quelques principes…</a:t>
            </a:r>
          </a:p>
        </p:txBody>
      </p:sp>
      <p:sp>
        <p:nvSpPr>
          <p:cNvPr id="117" name="Marcador de contenido 4"/>
          <p:cNvSpPr txBox="1">
            <a:spLocks noGrp="1"/>
          </p:cNvSpPr>
          <p:nvPr>
            <p:ph type="body" idx="1"/>
          </p:nvPr>
        </p:nvSpPr>
        <p:spPr>
          <a:xfrm>
            <a:off x="565608" y="1251627"/>
            <a:ext cx="11208470" cy="5025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fr-FR" sz="30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La Parole de Dieu permet de « rencontrer » le Christ et d’initier avec lui une histoire d’amour, d’amitié qui est au cœur de la foi. 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fr-FR" sz="3000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fr-FR" sz="30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L’imagination est « visitée » par l’Esprit Saint.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fr-FR" sz="3000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fr-FR" sz="300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Le partage libre de ce que l’Esprit a inspiré à chacun(e), en fonction de ce qu’il/elle est,</a:t>
            </a:r>
            <a:r>
              <a:rPr lang="fr-FR" sz="3000" dirty="0">
                <a:latin typeface="Annai MN" pitchFamily="2" charset="77"/>
                <a:ea typeface="Annai MN" pitchFamily="2" charset="77"/>
                <a:cs typeface="Annai MN" pitchFamily="2" charset="77"/>
              </a:rPr>
              <a:t> est enrichissant pour tous.</a:t>
            </a:r>
            <a:endParaRPr lang="fr-FR" sz="3000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sp>
        <p:nvSpPr>
          <p:cNvPr id="118" name="Marco 6"/>
          <p:cNvSpPr/>
          <p:nvPr/>
        </p:nvSpPr>
        <p:spPr>
          <a:xfrm>
            <a:off x="856032" y="0"/>
            <a:ext cx="10457238" cy="1023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620" y="2700"/>
                </a:moveTo>
                <a:lnTo>
                  <a:pt x="620" y="18900"/>
                </a:lnTo>
                <a:lnTo>
                  <a:pt x="20980" y="18900"/>
                </a:lnTo>
                <a:lnTo>
                  <a:pt x="20980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ítulo 1"/>
          <p:cNvSpPr txBox="1">
            <a:spLocks noGrp="1"/>
          </p:cNvSpPr>
          <p:nvPr>
            <p:ph type="title"/>
          </p:nvPr>
        </p:nvSpPr>
        <p:spPr>
          <a:xfrm>
            <a:off x="333664" y="93774"/>
            <a:ext cx="11121736" cy="170266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0" dirty="0"/>
              <a:t>La Contemplation : le partage libre</a:t>
            </a:r>
          </a:p>
        </p:txBody>
      </p:sp>
      <p:pic>
        <p:nvPicPr>
          <p:cNvPr id="212" name="Marcador de contenido 11" descr="Marcador de contenido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56" y="2223021"/>
            <a:ext cx="5104790" cy="3828592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213" name="Marcador de contenido 4"/>
          <p:cNvSpPr txBox="1">
            <a:spLocks noGrp="1"/>
          </p:cNvSpPr>
          <p:nvPr>
            <p:ph type="body" sz="half" idx="1"/>
          </p:nvPr>
        </p:nvSpPr>
        <p:spPr>
          <a:xfrm>
            <a:off x="5792192" y="2030316"/>
            <a:ext cx="6239622" cy="456531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74740" indent="-174740" defTabSz="698966">
              <a:lnSpc>
                <a:spcPct val="160000"/>
              </a:lnSpc>
              <a:spcBef>
                <a:spcPts val="700"/>
              </a:spcBef>
              <a:defRPr sz="36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Après avoir fermé les yeux pour contempler en silence, on les ouvre pour partager (si on le désire) à voix haute le fruit de la contemplation.</a:t>
            </a:r>
          </a:p>
          <a:p>
            <a:pPr marL="174740" indent="-174740" defTabSz="698966">
              <a:lnSpc>
                <a:spcPct val="160000"/>
              </a:lnSpc>
              <a:spcBef>
                <a:spcPts val="700"/>
              </a:spcBef>
              <a:defRPr sz="36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Mettre des mots sur des ressentis intérieurs et les communiquer.</a:t>
            </a:r>
          </a:p>
        </p:txBody>
      </p:sp>
      <p:sp>
        <p:nvSpPr>
          <p:cNvPr id="214" name="Marco 2"/>
          <p:cNvSpPr/>
          <p:nvPr/>
        </p:nvSpPr>
        <p:spPr>
          <a:xfrm>
            <a:off x="340465" y="116731"/>
            <a:ext cx="11031171" cy="1634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400" y="2700"/>
                </a:moveTo>
                <a:lnTo>
                  <a:pt x="400" y="18900"/>
                </a:lnTo>
                <a:lnTo>
                  <a:pt x="21200" y="18900"/>
                </a:lnTo>
                <a:lnTo>
                  <a:pt x="21200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ítulo 2"/>
          <p:cNvSpPr txBox="1">
            <a:spLocks noGrp="1"/>
          </p:cNvSpPr>
          <p:nvPr>
            <p:ph type="title"/>
          </p:nvPr>
        </p:nvSpPr>
        <p:spPr>
          <a:xfrm>
            <a:off x="739302" y="184175"/>
            <a:ext cx="10515601" cy="167445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58951">
              <a:lnSpc>
                <a:spcPct val="150000"/>
              </a:lnSpc>
              <a:defRPr sz="54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pPr>
            <a:r>
              <a:rPr lang="fr-FR" sz="4800" noProof="0" dirty="0"/>
              <a:t>Le « colloque » : Un cœur à cœur avec Jésus.</a:t>
            </a:r>
          </a:p>
        </p:txBody>
      </p:sp>
      <p:pic>
        <p:nvPicPr>
          <p:cNvPr id="217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3" y="2283428"/>
            <a:ext cx="3221422" cy="4296570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218" name="Marcador de contenido 4"/>
          <p:cNvSpPr txBox="1">
            <a:spLocks noGrp="1"/>
          </p:cNvSpPr>
          <p:nvPr>
            <p:ph type="body" sz="half" idx="1"/>
          </p:nvPr>
        </p:nvSpPr>
        <p:spPr>
          <a:xfrm>
            <a:off x="5269414" y="2387748"/>
            <a:ext cx="6317852" cy="3828235"/>
          </a:xfrm>
          <a:prstGeom prst="rect">
            <a:avLst/>
          </a:prstGeom>
          <a:solidFill>
            <a:srgbClr val="203864"/>
          </a:solidFill>
        </p:spPr>
        <p:txBody>
          <a:bodyPr>
            <a:normAutofit fontScale="77500" lnSpcReduction="20000"/>
          </a:bodyPr>
          <a:lstStyle>
            <a:lvl1pPr marL="203452" indent="-203452" defTabSz="813816">
              <a:lnSpc>
                <a:spcPct val="100000"/>
              </a:lnSpc>
              <a:spcBef>
                <a:spcPts val="800"/>
              </a:spcBef>
              <a:defRPr sz="42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lvl1pPr>
          </a:lstStyle>
          <a:p>
            <a:pPr>
              <a:lnSpc>
                <a:spcPct val="160000"/>
              </a:lnSpc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Moment de l’entretien personnel et intime avec Jésus : on lui parle comme on parle à un ami, dans le silence du cœur.</a:t>
            </a:r>
          </a:p>
        </p:txBody>
      </p:sp>
      <p:sp>
        <p:nvSpPr>
          <p:cNvPr id="219" name="Marco 1"/>
          <p:cNvSpPr/>
          <p:nvPr/>
        </p:nvSpPr>
        <p:spPr>
          <a:xfrm>
            <a:off x="499622" y="157747"/>
            <a:ext cx="10953076" cy="1918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89" y="2700"/>
                </a:moveTo>
                <a:lnTo>
                  <a:pt x="389" y="18900"/>
                </a:lnTo>
                <a:lnTo>
                  <a:pt x="21211" y="18900"/>
                </a:lnTo>
                <a:lnTo>
                  <a:pt x="21211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ítulo 1"/>
          <p:cNvSpPr txBox="1">
            <a:spLocks noGrp="1"/>
          </p:cNvSpPr>
          <p:nvPr>
            <p:ph type="title"/>
          </p:nvPr>
        </p:nvSpPr>
        <p:spPr>
          <a:xfrm>
            <a:off x="604734" y="248387"/>
            <a:ext cx="11246430" cy="1460504"/>
          </a:xfrm>
          <a:prstGeom prst="rect">
            <a:avLst/>
          </a:prstGeom>
          <a:solidFill>
            <a:srgbClr val="203864"/>
          </a:solidFill>
        </p:spPr>
        <p:txBody>
          <a:bodyPr>
            <a:normAutofit/>
          </a:bodyPr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0" dirty="0"/>
              <a:t>Colloque communautaire </a:t>
            </a:r>
          </a:p>
        </p:txBody>
      </p:sp>
      <p:sp>
        <p:nvSpPr>
          <p:cNvPr id="222" name="Marcador de contenido 3"/>
          <p:cNvSpPr txBox="1">
            <a:spLocks noGrp="1"/>
          </p:cNvSpPr>
          <p:nvPr>
            <p:ph type="body" sz="half" idx="1"/>
          </p:nvPr>
        </p:nvSpPr>
        <p:spPr>
          <a:xfrm>
            <a:off x="5634380" y="1373961"/>
            <a:ext cx="6155546" cy="510605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73736" indent="-173736" defTabSz="694944">
              <a:lnSpc>
                <a:spcPct val="160000"/>
              </a:lnSpc>
              <a:spcBef>
                <a:spcPts val="700"/>
              </a:spcBef>
              <a:defRPr sz="31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173736" indent="-173736" defTabSz="694944">
              <a:lnSpc>
                <a:spcPct val="160000"/>
              </a:lnSpc>
              <a:spcBef>
                <a:spcPts val="700"/>
              </a:spcBef>
              <a:defRPr sz="31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Après le « colloque » personnel qui ne se partage pas, on peut formuler à voix haute des prières de demandes ou rendre grâce en s’adressant à Jésus ou à Marie :</a:t>
            </a:r>
          </a:p>
          <a:p>
            <a:pPr marL="0" lvl="1" indent="173736" defTabSz="694944">
              <a:lnSpc>
                <a:spcPct val="160000"/>
              </a:lnSpc>
              <a:spcBef>
                <a:spcPts val="300"/>
              </a:spcBef>
              <a:buSzTx/>
              <a:buNone/>
              <a:defRPr sz="3100" b="1" i="1">
                <a:solidFill>
                  <a:srgbClr val="FFFFF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Jésus ou Marie, je t’en prie…</a:t>
            </a:r>
          </a:p>
          <a:p>
            <a:pPr marL="0" lvl="1" indent="521208" defTabSz="694944">
              <a:lnSpc>
                <a:spcPct val="160000"/>
              </a:lnSpc>
              <a:spcBef>
                <a:spcPts val="300"/>
              </a:spcBef>
              <a:buSzTx/>
              <a:buNone/>
              <a:defRPr sz="3100" b="1" i="1">
                <a:solidFill>
                  <a:srgbClr val="FFFFF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0" lvl="1" indent="173736" defTabSz="694944">
              <a:lnSpc>
                <a:spcPct val="160000"/>
              </a:lnSpc>
              <a:spcBef>
                <a:spcPts val="300"/>
              </a:spcBef>
              <a:buSzTx/>
              <a:buNone/>
              <a:defRPr sz="3100" b="1" i="1">
                <a:solidFill>
                  <a:srgbClr val="FFFFFF"/>
                </a:solidFill>
                <a:effectLst>
                  <a:outerShdw blurRad="25400" dist="28956" dir="2700000" rotWithShape="0">
                    <a:srgbClr val="000000">
                      <a:alpha val="43137"/>
                    </a:srgbClr>
                  </a:outerShdw>
                </a:effectLst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Jésus ou Marie, je te rends grâce pour…</a:t>
            </a:r>
          </a:p>
        </p:txBody>
      </p:sp>
      <p:sp>
        <p:nvSpPr>
          <p:cNvPr id="223" name="Marco 2"/>
          <p:cNvSpPr/>
          <p:nvPr/>
        </p:nvSpPr>
        <p:spPr>
          <a:xfrm>
            <a:off x="622569" y="291829"/>
            <a:ext cx="11167355" cy="1322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20" y="2700"/>
                </a:moveTo>
                <a:lnTo>
                  <a:pt x="320" y="18900"/>
                </a:lnTo>
                <a:lnTo>
                  <a:pt x="21280" y="18900"/>
                </a:lnTo>
                <a:lnTo>
                  <a:pt x="21280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  <p:pic>
        <p:nvPicPr>
          <p:cNvPr id="224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0" y="2459693"/>
            <a:ext cx="5217045" cy="2934588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ítulo 1"/>
          <p:cNvSpPr txBox="1">
            <a:spLocks noGrp="1"/>
          </p:cNvSpPr>
          <p:nvPr>
            <p:ph type="title"/>
          </p:nvPr>
        </p:nvSpPr>
        <p:spPr>
          <a:xfrm>
            <a:off x="839787" y="209476"/>
            <a:ext cx="10515601" cy="1325564"/>
          </a:xfrm>
          <a:prstGeom prst="rect">
            <a:avLst/>
          </a:prstGeom>
          <a:solidFill>
            <a:srgbClr val="203864"/>
          </a:solidFill>
        </p:spPr>
        <p:txBody>
          <a:bodyPr>
            <a:normAutofit/>
          </a:bodyPr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0" dirty="0"/>
              <a:t>Conclusion </a:t>
            </a:r>
          </a:p>
        </p:txBody>
      </p:sp>
      <p:pic>
        <p:nvPicPr>
          <p:cNvPr id="227" name="Marcador de contenido 6" descr="Marcador de contenido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67" y="2206793"/>
            <a:ext cx="6157040" cy="3463338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228" name="Marcador de contenido 5"/>
          <p:cNvSpPr txBox="1">
            <a:spLocks noGrp="1"/>
          </p:cNvSpPr>
          <p:nvPr>
            <p:ph type="body" sz="half" idx="1"/>
          </p:nvPr>
        </p:nvSpPr>
        <p:spPr>
          <a:xfrm>
            <a:off x="7217588" y="2236378"/>
            <a:ext cx="4689069" cy="3684592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/>
          <a:p>
            <a:pPr marL="228600" indent="-228600">
              <a:lnSpc>
                <a:spcPct val="160000"/>
              </a:lnSpc>
              <a:buSzPct val="100000"/>
              <a:buFont typeface="Arial"/>
              <a:buChar char="•"/>
              <a:defRPr sz="44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Nous récitons le Notre Père tous ensemble…</a:t>
            </a:r>
          </a:p>
          <a:p>
            <a:pPr>
              <a:lnSpc>
                <a:spcPct val="160000"/>
              </a:lnSpc>
              <a:buSzPct val="100000"/>
              <a:defRPr sz="44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228600" indent="-228600">
              <a:lnSpc>
                <a:spcPct val="160000"/>
              </a:lnSpc>
              <a:buSzPct val="100000"/>
              <a:buFont typeface="Arial"/>
              <a:buChar char="•"/>
              <a:defRPr sz="44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et nous disons au revoir à Jésus.</a:t>
            </a:r>
          </a:p>
        </p:txBody>
      </p:sp>
      <p:sp>
        <p:nvSpPr>
          <p:cNvPr id="229" name="Marco 2"/>
          <p:cNvSpPr/>
          <p:nvPr/>
        </p:nvSpPr>
        <p:spPr>
          <a:xfrm>
            <a:off x="836578" y="252916"/>
            <a:ext cx="10486419" cy="126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26" y="2700"/>
                </a:moveTo>
                <a:lnTo>
                  <a:pt x="326" y="18900"/>
                </a:lnTo>
                <a:lnTo>
                  <a:pt x="21274" y="18900"/>
                </a:lnTo>
                <a:lnTo>
                  <a:pt x="21274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ítulo 1"/>
          <p:cNvSpPr txBox="1">
            <a:spLocks noGrp="1"/>
          </p:cNvSpPr>
          <p:nvPr>
            <p:ph type="title"/>
          </p:nvPr>
        </p:nvSpPr>
        <p:spPr>
          <a:xfrm>
            <a:off x="820368" y="66101"/>
            <a:ext cx="10515601" cy="139558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0" dirty="0"/>
              <a:t>La relecture de la prière</a:t>
            </a:r>
          </a:p>
        </p:txBody>
      </p:sp>
      <p:pic>
        <p:nvPicPr>
          <p:cNvPr id="232" name="Marcador de contenido 6" descr="Marcador de contenido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8" y="2421464"/>
            <a:ext cx="3998595" cy="2998948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233" name="Marcador de contenido 5"/>
          <p:cNvSpPr txBox="1">
            <a:spLocks noGrp="1"/>
          </p:cNvSpPr>
          <p:nvPr>
            <p:ph type="body" idx="1"/>
          </p:nvPr>
        </p:nvSpPr>
        <p:spPr>
          <a:xfrm>
            <a:off x="4298624" y="1872783"/>
            <a:ext cx="7689098" cy="4546872"/>
          </a:xfrm>
          <a:prstGeom prst="rect">
            <a:avLst/>
          </a:prstGeom>
        </p:spPr>
        <p:txBody>
          <a:bodyPr lIns="50800" tIns="50800" rIns="50800" bIns="50800" anchor="t">
            <a:normAutofit fontScale="77500" lnSpcReduction="20000"/>
          </a:bodyPr>
          <a:lstStyle/>
          <a:p>
            <a:pPr marL="80649" indent="-80649" defTabSz="322599">
              <a:lnSpc>
                <a:spcPct val="160000"/>
              </a:lnSpc>
              <a:spcBef>
                <a:spcPts val="2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Une fois à l’extérieur du lieu de prière, on procède à une relecture rapide :</a:t>
            </a:r>
            <a:endParaRPr lang="fr-FR" b="0" noProof="0" dirty="0"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  <a:p>
            <a:pPr marL="80649" indent="-80649" defTabSz="322599">
              <a:lnSpc>
                <a:spcPct val="160000"/>
              </a:lnSpc>
              <a:spcBef>
                <a:spcPts val="2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b="0" noProof="0" dirty="0"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  <a:p>
            <a:pPr marL="80649" indent="-80649" defTabSz="161298">
              <a:lnSpc>
                <a:spcPct val="160000"/>
              </a:lnSpc>
              <a:spcBef>
                <a:spcPts val="2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Qu’est-ce que j’ai appris de nouveau sur Jésus ?</a:t>
            </a:r>
            <a:endParaRPr lang="fr-FR" b="0" noProof="0" dirty="0"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  <a:p>
            <a:pPr marL="80649" indent="-80649" defTabSz="322599">
              <a:lnSpc>
                <a:spcPct val="160000"/>
              </a:lnSpc>
              <a:spcBef>
                <a:spcPts val="2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b="0" noProof="0" dirty="0"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  <a:p>
            <a:pPr marL="80649" indent="-80649" defTabSz="322599">
              <a:lnSpc>
                <a:spcPct val="160000"/>
              </a:lnSpc>
              <a:spcBef>
                <a:spcPts val="2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À quel moment est-ce que j’ai senti le plus d’amour?</a:t>
            </a:r>
            <a:endParaRPr lang="fr-FR" b="0" noProof="0" dirty="0"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  <a:p>
            <a:pPr marL="80649" indent="-80649" defTabSz="322599">
              <a:lnSpc>
                <a:spcPct val="160000"/>
              </a:lnSpc>
              <a:spcBef>
                <a:spcPts val="2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b="0" noProof="0" dirty="0"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  <a:p>
            <a:pPr marL="80649" indent="-80649" defTabSz="322599">
              <a:lnSpc>
                <a:spcPct val="160000"/>
              </a:lnSpc>
              <a:spcBef>
                <a:spcPts val="2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Que me demande Jésus pour me conduire à plus de vie ? (quelque chose à changer, à initier, à regarder différemment ? une confirmation de quelque chose de bon ?) </a:t>
            </a:r>
          </a:p>
        </p:txBody>
      </p:sp>
      <p:sp>
        <p:nvSpPr>
          <p:cNvPr id="234" name="Marco 2"/>
          <p:cNvSpPr/>
          <p:nvPr/>
        </p:nvSpPr>
        <p:spPr>
          <a:xfrm>
            <a:off x="820368" y="41437"/>
            <a:ext cx="10499357" cy="1420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65" y="2700"/>
                </a:moveTo>
                <a:lnTo>
                  <a:pt x="365" y="18900"/>
                </a:lnTo>
                <a:lnTo>
                  <a:pt x="21235" y="18900"/>
                </a:lnTo>
                <a:lnTo>
                  <a:pt x="21235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ítulo 1"/>
          <p:cNvSpPr txBox="1">
            <a:spLocks noGrp="1"/>
          </p:cNvSpPr>
          <p:nvPr>
            <p:ph type="title"/>
          </p:nvPr>
        </p:nvSpPr>
        <p:spPr>
          <a:xfrm>
            <a:off x="828455" y="105548"/>
            <a:ext cx="10515601" cy="139558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1"/>
              <a:t>Pour en savoir plus…</a:t>
            </a:r>
          </a:p>
        </p:txBody>
      </p:sp>
      <p:sp>
        <p:nvSpPr>
          <p:cNvPr id="238" name="Marcador de contenido 5"/>
          <p:cNvSpPr txBox="1">
            <a:spLocks noGrp="1"/>
          </p:cNvSpPr>
          <p:nvPr>
            <p:ph type="body" sz="quarter" idx="1"/>
          </p:nvPr>
        </p:nvSpPr>
        <p:spPr>
          <a:xfrm>
            <a:off x="229944" y="1728547"/>
            <a:ext cx="3303616" cy="750702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 marL="228600" indent="-228600">
              <a:lnSpc>
                <a:spcPct val="100000"/>
              </a:lnSpc>
              <a:buSzPct val="100000"/>
              <a:buFont typeface="Arial"/>
              <a:buChar char="•"/>
              <a:defRPr sz="3800"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Bodoni MT Black"/>
                <a:ea typeface="Bodoni MT Black"/>
                <a:cs typeface="Bodoni MT Black"/>
                <a:sym typeface="Bodoni MT Black"/>
                <a:hlinkClick r:id="rId2"/>
              </a:defRPr>
            </a:lvl1pPr>
          </a:lstStyle>
          <a:p>
            <a:r>
              <a:rPr lang="fr-FR" noProof="1">
                <a:solidFill>
                  <a:schemeClr val="bg1"/>
                </a:solidFill>
                <a:latin typeface="Annai MN" pitchFamily="2" charset="77"/>
                <a:ea typeface="Annai MN" pitchFamily="2" charset="77"/>
                <a:cs typeface="Annai MN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Deux sites :</a:t>
            </a:r>
          </a:p>
        </p:txBody>
      </p:sp>
      <p:sp>
        <p:nvSpPr>
          <p:cNvPr id="239" name="Marco 2"/>
          <p:cNvSpPr/>
          <p:nvPr/>
        </p:nvSpPr>
        <p:spPr>
          <a:xfrm>
            <a:off x="828455" y="16570"/>
            <a:ext cx="10499357" cy="1420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65" y="2700"/>
                </a:moveTo>
                <a:lnTo>
                  <a:pt x="365" y="18900"/>
                </a:lnTo>
                <a:lnTo>
                  <a:pt x="21235" y="18900"/>
                </a:lnTo>
                <a:lnTo>
                  <a:pt x="21235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1"/>
          </a:p>
        </p:txBody>
      </p:sp>
      <p:pic>
        <p:nvPicPr>
          <p:cNvPr id="240" name="couverture livre.jpg" descr="couverture liv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546" y="2084595"/>
            <a:ext cx="3303616" cy="453260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EEBF788A-4CD4-A8A7-BF6D-72F1148C8D16}"/>
              </a:ext>
            </a:extLst>
          </p:cNvPr>
          <p:cNvSpPr txBox="1">
            <a:spLocks/>
          </p:cNvSpPr>
          <p:nvPr/>
        </p:nvSpPr>
        <p:spPr>
          <a:xfrm>
            <a:off x="71259" y="2694333"/>
            <a:ext cx="7913664" cy="887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92500"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800" b="1" i="0" u="sng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Bodoni MT Black"/>
                <a:ea typeface="Bodoni MT Black"/>
                <a:cs typeface="Bodoni MT Black"/>
                <a:sym typeface="Bodoni MT Black"/>
                <a:hlinkClick r:id="rId2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fr-FR" noProof="1">
                <a:solidFill>
                  <a:schemeClr val="bg1"/>
                </a:solidFill>
                <a:latin typeface="Annai MN" pitchFamily="2" charset="77"/>
                <a:ea typeface="Annai MN" pitchFamily="2" charset="77"/>
                <a:cs typeface="Annai MN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https://cequedieuditauxpetits.com</a:t>
            </a: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7E36D8CE-5DF6-FC62-722A-6D2C811D8A54}"/>
              </a:ext>
            </a:extLst>
          </p:cNvPr>
          <p:cNvSpPr txBox="1">
            <a:spLocks/>
          </p:cNvSpPr>
          <p:nvPr/>
        </p:nvSpPr>
        <p:spPr>
          <a:xfrm>
            <a:off x="8585437" y="1429843"/>
            <a:ext cx="2975169" cy="750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800" b="1" i="0" u="sng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Bodoni MT Black"/>
                <a:ea typeface="Bodoni MT Black"/>
                <a:cs typeface="Bodoni MT Black"/>
                <a:sym typeface="Bodoni MT Black"/>
                <a:hlinkClick r:id="rId2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None/>
            </a:pPr>
            <a:r>
              <a:rPr lang="fr-FR" noProof="1">
                <a:solidFill>
                  <a:schemeClr val="bg1"/>
                </a:solidFill>
                <a:latin typeface="Annai MN" pitchFamily="2" charset="77"/>
                <a:ea typeface="Annai MN" pitchFamily="2" charset="77"/>
                <a:cs typeface="Annai MN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livre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64A22F01-C382-5655-D7CB-1425DB0891FC}"/>
              </a:ext>
            </a:extLst>
          </p:cNvPr>
          <p:cNvSpPr txBox="1">
            <a:spLocks/>
          </p:cNvSpPr>
          <p:nvPr/>
        </p:nvSpPr>
        <p:spPr>
          <a:xfrm>
            <a:off x="229944" y="4502548"/>
            <a:ext cx="7621013" cy="750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800" b="1" i="0" u="sng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Bodoni MT Black"/>
                <a:ea typeface="Bodoni MT Black"/>
                <a:cs typeface="Bodoni MT Black"/>
                <a:sym typeface="Bodoni MT Black"/>
                <a:hlinkClick r:id="rId2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fr-FR" noProof="1">
                <a:solidFill>
                  <a:schemeClr val="bg1"/>
                </a:solidFill>
                <a:latin typeface="Annai MN" pitchFamily="2" charset="77"/>
                <a:ea typeface="Annai MN" pitchFamily="2" charset="77"/>
                <a:cs typeface="Annai MN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https://laoidelospequenos.com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086736-4DF0-0E04-C45D-04AAE889DE83}"/>
              </a:ext>
            </a:extLst>
          </p:cNvPr>
          <p:cNvSpPr txBox="1"/>
          <p:nvPr/>
        </p:nvSpPr>
        <p:spPr>
          <a:xfrm>
            <a:off x="414837" y="5407948"/>
            <a:ext cx="7570085" cy="115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méthode détaillée, des vidéos et ce </a:t>
            </a:r>
            <a:r>
              <a:rPr lang="fr-FR" dirty="0" err="1">
                <a:solidFill>
                  <a:schemeClr val="bg1"/>
                </a:solidFill>
              </a:rPr>
              <a:t>powerpoint</a:t>
            </a:r>
            <a:r>
              <a:rPr lang="fr-FR" dirty="0">
                <a:solidFill>
                  <a:schemeClr val="bg1"/>
                </a:solidFill>
              </a:rPr>
              <a:t> en ligne.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Les fiches de Leonardo telles qu’elles sont utilisées dans les établissements scolaires jésuites d’Argentine, traduites en français.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C5DDA3-B8FC-4DE8-04CC-94F061EBBBE6}"/>
              </a:ext>
            </a:extLst>
          </p:cNvPr>
          <p:cNvSpPr txBox="1"/>
          <p:nvPr/>
        </p:nvSpPr>
        <p:spPr>
          <a:xfrm>
            <a:off x="414836" y="3326895"/>
            <a:ext cx="8058710" cy="967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Une présentation simplifiée et plus œcuménique.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Des fiches actualisées en fonction des expériences pour adultes et enfants.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ítulo 2"/>
          <p:cNvSpPr txBox="1">
            <a:spLocks noGrp="1"/>
          </p:cNvSpPr>
          <p:nvPr>
            <p:ph type="title"/>
          </p:nvPr>
        </p:nvSpPr>
        <p:spPr>
          <a:xfrm>
            <a:off x="1174699" y="93906"/>
            <a:ext cx="10179102" cy="19958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2648">
              <a:defRPr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3600" noProof="0" dirty="0"/>
              <a:t>La Parole contemplée : une méthode de prière d’inspiration ignatienne pour les enfants et adolescents.</a:t>
            </a:r>
          </a:p>
        </p:txBody>
      </p:sp>
      <p:pic>
        <p:nvPicPr>
          <p:cNvPr id="121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70" y="2626471"/>
            <a:ext cx="3873196" cy="3734865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122" name="Marcador de contenido 4"/>
          <p:cNvSpPr txBox="1">
            <a:spLocks noGrp="1"/>
          </p:cNvSpPr>
          <p:nvPr>
            <p:ph type="body" sz="half" idx="1"/>
          </p:nvPr>
        </p:nvSpPr>
        <p:spPr>
          <a:xfrm>
            <a:off x="5627451" y="3156628"/>
            <a:ext cx="5569087" cy="3083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722376">
              <a:spcBef>
                <a:spcPts val="700"/>
              </a:spcBef>
              <a:buSzTx/>
              <a:buNone/>
              <a:defRPr sz="52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lvl1pPr>
          </a:lstStyle>
          <a:p>
            <a:r>
              <a:rPr lang="fr-FR" b="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Objectifs</a:t>
            </a: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 : mieux connaître Jésus pour l’aimer et le suivre.</a:t>
            </a:r>
          </a:p>
        </p:txBody>
      </p:sp>
      <p:sp>
        <p:nvSpPr>
          <p:cNvPr id="123" name="Marco 6"/>
          <p:cNvSpPr/>
          <p:nvPr/>
        </p:nvSpPr>
        <p:spPr>
          <a:xfrm>
            <a:off x="838199" y="0"/>
            <a:ext cx="10861485" cy="2402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620" y="2700"/>
                </a:moveTo>
                <a:lnTo>
                  <a:pt x="620" y="18900"/>
                </a:lnTo>
                <a:lnTo>
                  <a:pt x="20980" y="18900"/>
                </a:lnTo>
                <a:lnTo>
                  <a:pt x="20980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ítulo 2"/>
          <p:cNvSpPr txBox="1">
            <a:spLocks noGrp="1"/>
          </p:cNvSpPr>
          <p:nvPr>
            <p:ph type="title"/>
          </p:nvPr>
        </p:nvSpPr>
        <p:spPr>
          <a:xfrm>
            <a:off x="1156866" y="116730"/>
            <a:ext cx="10179102" cy="19958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2648">
              <a:defRPr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3600" noProof="0" dirty="0"/>
              <a:t>La Parole contemplée : une méthode de prière d’inspiration ignatienne pour les enfants et adolescents.</a:t>
            </a:r>
          </a:p>
        </p:txBody>
      </p:sp>
      <p:pic>
        <p:nvPicPr>
          <p:cNvPr id="126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03" y="2626471"/>
            <a:ext cx="3886763" cy="3747949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127" name="Marcador de contenido 4"/>
          <p:cNvSpPr txBox="1">
            <a:spLocks noGrp="1"/>
          </p:cNvSpPr>
          <p:nvPr>
            <p:ph type="body" sz="half" idx="1"/>
          </p:nvPr>
        </p:nvSpPr>
        <p:spPr>
          <a:xfrm>
            <a:off x="5188804" y="2760596"/>
            <a:ext cx="6435964" cy="3479699"/>
          </a:xfrm>
          <a:prstGeom prst="rect">
            <a:avLst/>
          </a:prstGeom>
        </p:spPr>
        <p:txBody>
          <a:bodyPr/>
          <a:lstStyle>
            <a:lvl1pPr marL="0" indent="0" defTabSz="547268">
              <a:lnSpc>
                <a:spcPct val="100000"/>
              </a:lnSpc>
              <a:spcBef>
                <a:spcPts val="500"/>
              </a:spcBef>
              <a:buSzTx/>
              <a:buNone/>
              <a:defRPr sz="44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lvl1pPr>
          </a:lstStyle>
          <a:p>
            <a:r>
              <a:rPr lang="fr-FR" b="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Moyens : la Parole, l’imagination guidée et éclairée en silence, le partage, le cœur à cœur avec Jésus.</a:t>
            </a:r>
          </a:p>
        </p:txBody>
      </p:sp>
      <p:sp>
        <p:nvSpPr>
          <p:cNvPr id="128" name="Marco 6"/>
          <p:cNvSpPr/>
          <p:nvPr/>
        </p:nvSpPr>
        <p:spPr>
          <a:xfrm>
            <a:off x="856032" y="33875"/>
            <a:ext cx="10889766" cy="2402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620" y="2700"/>
                </a:moveTo>
                <a:lnTo>
                  <a:pt x="620" y="18900"/>
                </a:lnTo>
                <a:lnTo>
                  <a:pt x="20980" y="18900"/>
                </a:lnTo>
                <a:lnTo>
                  <a:pt x="20980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ítulo 2"/>
          <p:cNvSpPr txBox="1">
            <a:spLocks noGrp="1"/>
          </p:cNvSpPr>
          <p:nvPr>
            <p:ph type="title"/>
          </p:nvPr>
        </p:nvSpPr>
        <p:spPr>
          <a:xfrm>
            <a:off x="1174699" y="78330"/>
            <a:ext cx="10179102" cy="19958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2648">
              <a:defRPr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3600" noProof="0" dirty="0"/>
              <a:t>La Parole contemplée : une méthode de prière d’inspiration ignatienne pour les enfants et adolescents.</a:t>
            </a:r>
          </a:p>
        </p:txBody>
      </p:sp>
      <p:sp>
        <p:nvSpPr>
          <p:cNvPr id="131" name="Marcador de contenido 4"/>
          <p:cNvSpPr txBox="1">
            <a:spLocks noGrp="1"/>
          </p:cNvSpPr>
          <p:nvPr>
            <p:ph type="body" sz="half" idx="1"/>
          </p:nvPr>
        </p:nvSpPr>
        <p:spPr>
          <a:xfrm>
            <a:off x="5634275" y="2634803"/>
            <a:ext cx="6238766" cy="4099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95385">
              <a:lnSpc>
                <a:spcPct val="100000"/>
              </a:lnSpc>
              <a:spcBef>
                <a:spcPts val="300"/>
              </a:spcBef>
              <a:buSzTx/>
              <a:buNone/>
              <a:defRPr sz="34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800" b="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Origines : les Exercices spirituels de St Ignace adaptés aux enfants par Leonardo </a:t>
            </a:r>
            <a:r>
              <a:rPr lang="fr-FR" sz="2800" b="0" noProof="0" dirty="0" err="1">
                <a:latin typeface="Annai MN" pitchFamily="2" charset="77"/>
                <a:ea typeface="Annai MN" pitchFamily="2" charset="77"/>
                <a:cs typeface="Annai MN" pitchFamily="2" charset="77"/>
              </a:rPr>
              <a:t>Nardín</a:t>
            </a:r>
            <a:r>
              <a:rPr lang="fr-FR" sz="2800" b="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 </a:t>
            </a:r>
            <a:r>
              <a:rPr lang="fr-FR" sz="2800" b="0" noProof="0" dirty="0" err="1">
                <a:latin typeface="Annai MN" pitchFamily="2" charset="77"/>
                <a:ea typeface="Annai MN" pitchFamily="2" charset="77"/>
                <a:cs typeface="Annai MN" pitchFamily="2" charset="77"/>
              </a:rPr>
              <a:t>sj</a:t>
            </a:r>
            <a:r>
              <a:rPr lang="fr-FR" sz="2800" b="0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 (proche du Pape François) et pratiqués depuis 1998 en Argentine puis dans d’autres pays d’Amérique latine.</a:t>
            </a:r>
          </a:p>
        </p:txBody>
      </p:sp>
      <p:sp>
        <p:nvSpPr>
          <p:cNvPr id="132" name="Marco 6"/>
          <p:cNvSpPr/>
          <p:nvPr/>
        </p:nvSpPr>
        <p:spPr>
          <a:xfrm>
            <a:off x="838199" y="0"/>
            <a:ext cx="11085123" cy="2519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620" y="2700"/>
                </a:moveTo>
                <a:lnTo>
                  <a:pt x="620" y="18900"/>
                </a:lnTo>
                <a:lnTo>
                  <a:pt x="20980" y="18900"/>
                </a:lnTo>
                <a:lnTo>
                  <a:pt x="20980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  <p:pic>
        <p:nvPicPr>
          <p:cNvPr id="133" name="Galerie d’images" descr="Galerie d’images"/>
          <p:cNvPicPr>
            <a:picLocks noChangeAspect="1"/>
          </p:cNvPicPr>
          <p:nvPr/>
        </p:nvPicPr>
        <p:blipFill>
          <a:blip r:embed="rId2"/>
          <a:srcRect t="2112" b="2111"/>
          <a:stretch>
            <a:fillRect/>
          </a:stretch>
        </p:blipFill>
        <p:spPr>
          <a:xfrm>
            <a:off x="112203" y="2224534"/>
            <a:ext cx="2794004" cy="3224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Galerie d’images" descr="Galerie d’images"/>
          <p:cNvPicPr>
            <a:picLocks noChangeAspect="1"/>
          </p:cNvPicPr>
          <p:nvPr/>
        </p:nvPicPr>
        <p:blipFill>
          <a:blip r:embed="rId3"/>
          <a:srcRect l="2087" r="2086"/>
          <a:stretch>
            <a:fillRect/>
          </a:stretch>
        </p:blipFill>
        <p:spPr>
          <a:xfrm>
            <a:off x="2025163" y="4815977"/>
            <a:ext cx="3093154" cy="1942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ítulo 2"/>
          <p:cNvSpPr txBox="1">
            <a:spLocks noGrp="1"/>
          </p:cNvSpPr>
          <p:nvPr>
            <p:ph type="title"/>
          </p:nvPr>
        </p:nvSpPr>
        <p:spPr>
          <a:xfrm>
            <a:off x="1156866" y="116730"/>
            <a:ext cx="10179102" cy="19958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2648">
              <a:defRPr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3600" noProof="0" dirty="0"/>
              <a:t>La Parole contemplée : une méthode de prière d’inspiration ignatienne pour les enfants et adolescents.</a:t>
            </a:r>
          </a:p>
        </p:txBody>
      </p:sp>
      <p:pic>
        <p:nvPicPr>
          <p:cNvPr id="137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11" y="2626471"/>
            <a:ext cx="3758955" cy="3624705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138" name="Marcador de contenido 4"/>
          <p:cNvSpPr txBox="1">
            <a:spLocks noGrp="1"/>
          </p:cNvSpPr>
          <p:nvPr>
            <p:ph type="body" sz="half" idx="1"/>
          </p:nvPr>
        </p:nvSpPr>
        <p:spPr>
          <a:xfrm>
            <a:off x="5627451" y="3156628"/>
            <a:ext cx="5569087" cy="308366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>
              <a:buSzTx/>
              <a:buNone/>
              <a:defRPr sz="66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lvl1pPr>
          </a:lstStyle>
          <a:p>
            <a:pPr>
              <a:lnSpc>
                <a:spcPct val="150000"/>
              </a:lnSpc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Les différentes étapes. </a:t>
            </a:r>
          </a:p>
        </p:txBody>
      </p:sp>
      <p:sp>
        <p:nvSpPr>
          <p:cNvPr id="139" name="Marco 6"/>
          <p:cNvSpPr/>
          <p:nvPr/>
        </p:nvSpPr>
        <p:spPr>
          <a:xfrm>
            <a:off x="856032" y="116730"/>
            <a:ext cx="10748364" cy="2402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620" y="2700"/>
                </a:moveTo>
                <a:lnTo>
                  <a:pt x="620" y="18900"/>
                </a:lnTo>
                <a:lnTo>
                  <a:pt x="20980" y="18900"/>
                </a:lnTo>
                <a:lnTo>
                  <a:pt x="20980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57150">
            <a:solidFill>
              <a:srgbClr val="FFFFFF"/>
            </a:solidFill>
            <a:round/>
          </a:ln>
        </p:spPr>
        <p:txBody>
          <a:bodyPr>
            <a:normAutofit/>
          </a:bodyPr>
          <a:lstStyle>
            <a:lvl1pPr algn="ctr" defTabSz="580461">
              <a:defRPr sz="5152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4800" noProof="0" dirty="0"/>
              <a:t>En amont : on réfléchit à son utilisation</a:t>
            </a:r>
          </a:p>
        </p:txBody>
      </p:sp>
      <p:sp>
        <p:nvSpPr>
          <p:cNvPr id="142" name="Marcador de contenido 4"/>
          <p:cNvSpPr txBox="1">
            <a:spLocks noGrp="1"/>
          </p:cNvSpPr>
          <p:nvPr>
            <p:ph type="body" idx="1"/>
          </p:nvPr>
        </p:nvSpPr>
        <p:spPr>
          <a:xfrm>
            <a:off x="4059985" y="1914850"/>
            <a:ext cx="7731117" cy="43606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7436" indent="-157436" defTabSz="629746">
              <a:lnSpc>
                <a:spcPct val="150000"/>
              </a:lnSpc>
              <a:spcBef>
                <a:spcPts val="6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En complément d’une méthode de caté ? Comment l’insérer ?</a:t>
            </a:r>
          </a:p>
          <a:p>
            <a:pPr marL="157436" indent="-157436" defTabSz="629746">
              <a:lnSpc>
                <a:spcPct val="150000"/>
              </a:lnSpc>
              <a:spcBef>
                <a:spcPts val="6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Pour préparer un temps liturgique ou un sacrement ?</a:t>
            </a:r>
          </a:p>
          <a:p>
            <a:pPr marL="157436" indent="-157436" defTabSz="629746">
              <a:lnSpc>
                <a:spcPct val="150000"/>
              </a:lnSpc>
              <a:spcBef>
                <a:spcPts val="6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Quelle fréquence d’utilisation ?</a:t>
            </a:r>
          </a:p>
        </p:txBody>
      </p:sp>
      <p:sp>
        <p:nvSpPr>
          <p:cNvPr id="143" name="Marco 2"/>
          <p:cNvSpPr/>
          <p:nvPr/>
        </p:nvSpPr>
        <p:spPr>
          <a:xfrm>
            <a:off x="765771" y="356696"/>
            <a:ext cx="10660457" cy="134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44" y="2700"/>
                </a:moveTo>
                <a:lnTo>
                  <a:pt x="344" y="18900"/>
                </a:lnTo>
                <a:lnTo>
                  <a:pt x="21256" y="18900"/>
                </a:lnTo>
                <a:lnTo>
                  <a:pt x="21256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  <p:sp>
        <p:nvSpPr>
          <p:cNvPr id="144" name="🤔"/>
          <p:cNvSpPr txBox="1"/>
          <p:nvPr/>
        </p:nvSpPr>
        <p:spPr>
          <a:xfrm>
            <a:off x="884979" y="1914850"/>
            <a:ext cx="2021837" cy="260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5100"/>
            </a:lvl1pPr>
          </a:lstStyle>
          <a:p>
            <a:r>
              <a:rPr lang="fr-FR" noProof="0" dirty="0"/>
              <a:t>🤔</a:t>
            </a:r>
          </a:p>
        </p:txBody>
      </p:sp>
      <p:sp>
        <p:nvSpPr>
          <p:cNvPr id="145" name="Marcador de contenido 4"/>
          <p:cNvSpPr txBox="1"/>
          <p:nvPr/>
        </p:nvSpPr>
        <p:spPr>
          <a:xfrm>
            <a:off x="400898" y="4163548"/>
            <a:ext cx="2989999" cy="2330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277088">
              <a:lnSpc>
                <a:spcPct val="150000"/>
              </a:lnSpc>
              <a:spcBef>
                <a:spcPts val="200"/>
              </a:spcBef>
              <a:defRPr sz="2024" b="1">
                <a:solidFill>
                  <a:srgbClr val="FFFB00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En sachant que plus elle est pratiquée, plus elle produit de fruits.</a:t>
            </a:r>
          </a:p>
          <a:p>
            <a:pPr defTabSz="277088">
              <a:lnSpc>
                <a:spcPct val="150000"/>
              </a:lnSpc>
              <a:spcBef>
                <a:spcPts val="200"/>
              </a:spcBef>
              <a:defRPr sz="2024" b="1">
                <a:solidFill>
                  <a:srgbClr val="FFFB00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defTabSz="277088">
              <a:lnSpc>
                <a:spcPct val="150000"/>
              </a:lnSpc>
              <a:spcBef>
                <a:spcPts val="200"/>
              </a:spcBef>
              <a:buFont typeface="Arial"/>
              <a:defRPr sz="2024" b="1">
                <a:solidFill>
                  <a:srgbClr val="FFFB00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57150">
            <a:solidFill>
              <a:srgbClr val="FFFFFF"/>
            </a:solidFill>
            <a:round/>
          </a:ln>
        </p:spPr>
        <p:txBody>
          <a:bodyPr>
            <a:normAutofit/>
          </a:bodyPr>
          <a:lstStyle>
            <a:lvl1pPr algn="ctr" defTabSz="630936">
              <a:defRPr sz="56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sz="5400" noProof="0" dirty="0"/>
              <a:t>En amont : on prépare le lieu</a:t>
            </a:r>
          </a:p>
        </p:txBody>
      </p:sp>
      <p:pic>
        <p:nvPicPr>
          <p:cNvPr id="148" name="Capture d’écran 2020-07-05 à 15.58.11.jpg" descr="Capture d’écran 2020-07-05 à 15.58.11.jpg"/>
          <p:cNvPicPr>
            <a:picLocks noChangeAspect="1"/>
          </p:cNvPicPr>
          <p:nvPr/>
        </p:nvPicPr>
        <p:blipFill>
          <a:blip r:embed="rId2"/>
          <a:srcRect t="2845" b="2845"/>
          <a:stretch>
            <a:fillRect/>
          </a:stretch>
        </p:blipFill>
        <p:spPr>
          <a:xfrm>
            <a:off x="363983" y="2292211"/>
            <a:ext cx="5037383" cy="2835970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149" name="Marcador de contenido 4"/>
          <p:cNvSpPr txBox="1">
            <a:spLocks noGrp="1"/>
          </p:cNvSpPr>
          <p:nvPr>
            <p:ph type="body" sz="half" idx="1"/>
          </p:nvPr>
        </p:nvSpPr>
        <p:spPr>
          <a:xfrm>
            <a:off x="5838236" y="1875934"/>
            <a:ext cx="5989781" cy="447547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157436" indent="-157436" defTabSz="629746">
              <a:lnSpc>
                <a:spcPct val="150000"/>
              </a:lnSpc>
              <a:spcBef>
                <a:spcPts val="6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Un espace central occupé par le Christ (croix, image ou tabernacle).</a:t>
            </a:r>
          </a:p>
          <a:p>
            <a:pPr marL="157436" indent="-157436" defTabSz="629746">
              <a:lnSpc>
                <a:spcPct val="150000"/>
              </a:lnSpc>
              <a:spcBef>
                <a:spcPts val="6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157436" indent="-157436" defTabSz="629746">
              <a:lnSpc>
                <a:spcPct val="150000"/>
              </a:lnSpc>
              <a:spcBef>
                <a:spcPts val="6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Des sièges disposés en U autour.</a:t>
            </a:r>
          </a:p>
          <a:p>
            <a:pPr marL="0" indent="0" defTabSz="629746">
              <a:lnSpc>
                <a:spcPct val="150000"/>
              </a:lnSpc>
              <a:spcBef>
                <a:spcPts val="600"/>
              </a:spcBef>
              <a:buSzTx/>
              <a:buNone/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157436" indent="-157436" defTabSz="629746">
              <a:lnSpc>
                <a:spcPct val="150000"/>
              </a:lnSpc>
              <a:spcBef>
                <a:spcPts val="600"/>
              </a:spcBef>
              <a:defRPr sz="29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Un tapis au milieu pour le cœur à cœur final avec Jésus.</a:t>
            </a:r>
          </a:p>
        </p:txBody>
      </p:sp>
      <p:sp>
        <p:nvSpPr>
          <p:cNvPr id="150" name="Marco 2"/>
          <p:cNvSpPr/>
          <p:nvPr/>
        </p:nvSpPr>
        <p:spPr>
          <a:xfrm>
            <a:off x="765771" y="356696"/>
            <a:ext cx="10660457" cy="134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44" y="2700"/>
                </a:moveTo>
                <a:lnTo>
                  <a:pt x="344" y="18900"/>
                </a:lnTo>
                <a:lnTo>
                  <a:pt x="21256" y="18900"/>
                </a:lnTo>
                <a:lnTo>
                  <a:pt x="21256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57150">
            <a:solidFill>
              <a:srgbClr val="FFFFFF"/>
            </a:solidFill>
            <a:round/>
          </a:ln>
        </p:spPr>
        <p:txBody>
          <a:bodyPr/>
          <a:lstStyle>
            <a:lvl1pPr algn="ctr" defTabSz="630936">
              <a:defRPr sz="4500">
                <a:solidFill>
                  <a:srgbClr val="FFFFFF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rPr lang="fr-FR" noProof="0" dirty="0"/>
              <a:t>À l’entrée de la chapelle ou du lieu de prière </a:t>
            </a:r>
          </a:p>
        </p:txBody>
      </p:sp>
      <p:pic>
        <p:nvPicPr>
          <p:cNvPr id="153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9" y="2282825"/>
            <a:ext cx="5287641" cy="2976862"/>
          </a:xfrm>
          <a:prstGeom prst="rect">
            <a:avLst/>
          </a:prstGeom>
          <a:ln w="12700">
            <a:miter lim="400000"/>
          </a:ln>
          <a:effectLst>
            <a:outerShdw blurRad="190500" dist="228600" dir="2700000" rotWithShape="0">
              <a:srgbClr val="000000">
                <a:alpha val="30000"/>
              </a:srgbClr>
            </a:outerShdw>
          </a:effectLst>
        </p:spPr>
      </p:pic>
      <p:sp>
        <p:nvSpPr>
          <p:cNvPr id="154" name="Marcador de contenido 4"/>
          <p:cNvSpPr txBox="1">
            <a:spLocks noGrp="1"/>
          </p:cNvSpPr>
          <p:nvPr>
            <p:ph type="body" sz="half" idx="1"/>
          </p:nvPr>
        </p:nvSpPr>
        <p:spPr>
          <a:xfrm>
            <a:off x="6244625" y="2000021"/>
            <a:ext cx="5181603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21740" indent="-221740" defTabSz="886966">
              <a:lnSpc>
                <a:spcPct val="150000"/>
              </a:lnSpc>
              <a:spcBef>
                <a:spcPts val="900"/>
              </a:spcBef>
              <a:defRPr sz="38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Nous nous concentrons sur deux questions :</a:t>
            </a:r>
          </a:p>
          <a:p>
            <a:pPr marL="221740" indent="-221740" defTabSz="886966">
              <a:lnSpc>
                <a:spcPct val="150000"/>
              </a:lnSpc>
              <a:spcBef>
                <a:spcPts val="900"/>
              </a:spcBef>
              <a:defRPr sz="38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221740" indent="-221740" defTabSz="886966">
              <a:lnSpc>
                <a:spcPct val="150000"/>
              </a:lnSpc>
              <a:spcBef>
                <a:spcPts val="900"/>
              </a:spcBef>
              <a:defRPr sz="38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Où vais-je ?</a:t>
            </a:r>
          </a:p>
          <a:p>
            <a:pPr marL="0" indent="0" defTabSz="886966">
              <a:lnSpc>
                <a:spcPct val="150000"/>
              </a:lnSpc>
              <a:spcBef>
                <a:spcPts val="900"/>
              </a:spcBef>
              <a:buSzTx/>
              <a:buNone/>
              <a:defRPr sz="38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endParaRPr lang="fr-FR" noProof="0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221740" indent="-221740" defTabSz="886966">
              <a:lnSpc>
                <a:spcPct val="150000"/>
              </a:lnSpc>
              <a:spcBef>
                <a:spcPts val="900"/>
              </a:spcBef>
              <a:defRPr sz="3800" b="1">
                <a:solidFill>
                  <a:srgbClr val="FFFFFF"/>
                </a:solidFill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rPr lang="fr-FR" noProof="0" dirty="0">
                <a:latin typeface="Annai MN" pitchFamily="2" charset="77"/>
                <a:ea typeface="Annai MN" pitchFamily="2" charset="77"/>
                <a:cs typeface="Annai MN" pitchFamily="2" charset="77"/>
              </a:rPr>
              <a:t>Pour quoi faire ?</a:t>
            </a:r>
            <a:r>
              <a:rPr lang="fr-FR" sz="2700" b="0" noProof="0" dirty="0">
                <a:solidFill>
                  <a:srgbClr val="000000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Calibri"/>
              </a:rPr>
              <a:t> </a:t>
            </a:r>
          </a:p>
        </p:txBody>
      </p:sp>
      <p:sp>
        <p:nvSpPr>
          <p:cNvPr id="155" name="Marco 2"/>
          <p:cNvSpPr/>
          <p:nvPr/>
        </p:nvSpPr>
        <p:spPr>
          <a:xfrm>
            <a:off x="765771" y="356696"/>
            <a:ext cx="10660457" cy="134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44" y="2700"/>
                </a:moveTo>
                <a:lnTo>
                  <a:pt x="344" y="18900"/>
                </a:lnTo>
                <a:lnTo>
                  <a:pt x="21256" y="18900"/>
                </a:lnTo>
                <a:lnTo>
                  <a:pt x="21256" y="27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 lang="fr-FR" noProof="0" dirty="0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1051</Words>
  <Application>Microsoft Macintosh PowerPoint</Application>
  <PresentationFormat>Grand écran</PresentationFormat>
  <Paragraphs>102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Annai MN</vt:lpstr>
      <vt:lpstr>Arial</vt:lpstr>
      <vt:lpstr>Calibri</vt:lpstr>
      <vt:lpstr>Calibri Light</vt:lpstr>
      <vt:lpstr>Office Theme</vt:lpstr>
      <vt:lpstr>À la base : des paroles de Jésus…</vt:lpstr>
      <vt:lpstr>À la base : quelques principes…</vt:lpstr>
      <vt:lpstr>La Parole contemplée : une méthode de prière d’inspiration ignatienne pour les enfants et adolescents.</vt:lpstr>
      <vt:lpstr>La Parole contemplée : une méthode de prière d’inspiration ignatienne pour les enfants et adolescents.</vt:lpstr>
      <vt:lpstr>La Parole contemplée : une méthode de prière d’inspiration ignatienne pour les enfants et adolescents.</vt:lpstr>
      <vt:lpstr>La Parole contemplée : une méthode de prière d’inspiration ignatienne pour les enfants et adolescents.</vt:lpstr>
      <vt:lpstr>En amont : on réfléchit à son utilisation</vt:lpstr>
      <vt:lpstr>En amont : on prépare le lieu</vt:lpstr>
      <vt:lpstr>À l’entrée de la chapelle ou du lieu de prière </vt:lpstr>
      <vt:lpstr>En entrant</vt:lpstr>
      <vt:lpstr>Mise en présence de Dieu</vt:lpstr>
      <vt:lpstr>Prière de demande</vt:lpstr>
      <vt:lpstr>Lecture du passage biblique</vt:lpstr>
      <vt:lpstr>Prière de demande</vt:lpstr>
      <vt:lpstr>La Contemplation</vt:lpstr>
      <vt:lpstr>Éclairages et consignes</vt:lpstr>
      <vt:lpstr>Éclairages et consignes</vt:lpstr>
      <vt:lpstr>Présentation PowerPoint</vt:lpstr>
      <vt:lpstr>Le plus important n’est pas de traiter tous les thèmes sans en omettre aucun mais de savourer en profondeur ceux qui sont abordés. Peu à peu le récit évangélique prend chair « comme si on était présent »…</vt:lpstr>
      <vt:lpstr>La Contemplation : le partage libre</vt:lpstr>
      <vt:lpstr>Le « colloque » : Un cœur à cœur avec Jésus.</vt:lpstr>
      <vt:lpstr>Colloque communautaire </vt:lpstr>
      <vt:lpstr>Conclusion </vt:lpstr>
      <vt:lpstr>La relecture de la prière</vt:lpstr>
      <vt:lpstr>Pour en savoir plus…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Nathalie Raymond</cp:lastModifiedBy>
  <cp:revision>5</cp:revision>
  <dcterms:modified xsi:type="dcterms:W3CDTF">2026-01-28T09:53:09Z</dcterms:modified>
</cp:coreProperties>
</file>